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3" r:id="rId6"/>
    <p:sldId id="261" r:id="rId7"/>
    <p:sldId id="264" r:id="rId8"/>
  </p:sldIdLst>
  <p:sldSz cx="9144000" cy="6858000" type="screen4x3"/>
  <p:notesSz cx="7102475" cy="1023302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444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mp>
</file>

<file path=ppt/media/image2.tmp>
</file>

<file path=ppt/media/image3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3250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263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0263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/>
            </a:lvl1pPr>
          </a:lstStyle>
          <a:p>
            <a:pPr>
              <a:defRPr/>
            </a:pPr>
            <a:fld id="{0F46AFBD-5B1F-470D-9AC6-FC81DBE38FE3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6270908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6383DA-E838-4A2E-B68B-5902F1868C3E}" type="slidenum">
              <a:rPr lang="en-US" altLang="de-DE" sz="1300"/>
              <a:pPr>
                <a:spcBef>
                  <a:spcPct val="0"/>
                </a:spcBef>
              </a:pPr>
              <a:t>1</a:t>
            </a:fld>
            <a:endParaRPr lang="en-US" altLang="de-DE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CH" altLang="de-DE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580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6383DA-E838-4A2E-B68B-5902F1868C3E}" type="slidenum">
              <a:rPr lang="en-US" altLang="de-DE" sz="1300"/>
              <a:pPr>
                <a:spcBef>
                  <a:spcPct val="0"/>
                </a:spcBef>
              </a:pPr>
              <a:t>2</a:t>
            </a:fld>
            <a:endParaRPr lang="en-US" altLang="de-DE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CH" altLang="de-DE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633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2AA19F-12EC-4CD6-8271-A3D611776F1D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479647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745DF9-66FA-42FB-B682-2C4469A5AB28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178848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6EB96B-3FBE-457A-BDCC-AC2828594A19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781595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7B526-BFC2-4906-AA2D-66C033D9AD8B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27872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37EF87-8A95-4FB9-935A-AD0DB9C5886B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25283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EE8F56-5291-4299-BB61-FB02D19B0F11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87523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8F0B46-479B-41AC-AB00-F6C00BC9C1DC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093594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FD2E28-F6EA-42AD-A177-52AB8AE60B69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72858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B29847-CC6C-463D-BB52-C2C1C8CA238D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954668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80CDA8-7E57-440C-A0D9-BE08BE685C35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235376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846BED-C325-4435-BEC9-B3BCB5CA1042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75003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 smtClean="0"/>
              <a:t>Click to edit Master text styles</a:t>
            </a:r>
          </a:p>
          <a:p>
            <a:pPr lvl="1"/>
            <a:r>
              <a:rPr lang="en-US" altLang="de-DE" smtClean="0"/>
              <a:t>Second level</a:t>
            </a:r>
          </a:p>
          <a:p>
            <a:pPr lvl="2"/>
            <a:r>
              <a:rPr lang="en-US" altLang="de-DE" smtClean="0"/>
              <a:t>Third level</a:t>
            </a:r>
          </a:p>
          <a:p>
            <a:pPr lvl="3"/>
            <a:r>
              <a:rPr lang="en-US" altLang="de-DE" smtClean="0"/>
              <a:t>Fourth level</a:t>
            </a:r>
          </a:p>
          <a:p>
            <a:pPr lvl="4"/>
            <a:r>
              <a:rPr lang="en-US" altLang="de-DE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8DD2157F-B871-4599-8B61-CA8C4BBF8BCE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mp"/><Relationship Id="rId4" Type="http://schemas.openxmlformats.org/officeDocument/2006/relationships/image" Target="../media/image2.t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2856" y="831616"/>
            <a:ext cx="1203984" cy="74122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Client</a:t>
            </a:r>
          </a:p>
          <a:p>
            <a:pPr algn="ctr"/>
            <a:r>
              <a:rPr lang="en-US" sz="1100" dirty="0"/>
              <a:t>Service-</a:t>
            </a:r>
            <a:r>
              <a:rPr lang="en-US" sz="1100" dirty="0" err="1"/>
              <a:t>Nehmer</a:t>
            </a:r>
            <a:endParaRPr lang="en-US" sz="1100" dirty="0"/>
          </a:p>
          <a:p>
            <a:pPr algn="ctr"/>
            <a:r>
              <a:rPr lang="en-US" sz="1100" dirty="0" err="1"/>
              <a:t>Aufrufer</a:t>
            </a:r>
            <a:endParaRPr lang="en-US" sz="1100" dirty="0"/>
          </a:p>
          <a:p>
            <a:pPr algn="ctr"/>
            <a:r>
              <a:rPr lang="en-US" sz="1100" dirty="0" err="1"/>
              <a:t>Auftraggeber</a:t>
            </a:r>
            <a:endParaRPr lang="en-US" sz="1100" dirty="0"/>
          </a:p>
        </p:txBody>
      </p:sp>
      <p:sp>
        <p:nvSpPr>
          <p:cNvPr id="4" name="TextBox 4"/>
          <p:cNvSpPr txBox="1"/>
          <p:nvPr/>
        </p:nvSpPr>
        <p:spPr>
          <a:xfrm>
            <a:off x="7152942" y="720773"/>
            <a:ext cx="1886222" cy="74122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Server</a:t>
            </a:r>
          </a:p>
          <a:p>
            <a:pPr algn="ctr"/>
            <a:r>
              <a:rPr lang="en-US" sz="1100" dirty="0"/>
              <a:t>Service-</a:t>
            </a:r>
            <a:r>
              <a:rPr lang="en-US" sz="1100" dirty="0" err="1"/>
              <a:t>Anbieter</a:t>
            </a:r>
            <a:r>
              <a:rPr lang="en-US" sz="1100" baseline="0" dirty="0"/>
              <a:t> (Provider)</a:t>
            </a:r>
            <a:endParaRPr lang="en-US" sz="1100" dirty="0"/>
          </a:p>
          <a:p>
            <a:pPr algn="ctr"/>
            <a:r>
              <a:rPr lang="en-US" sz="1100" dirty="0" err="1"/>
              <a:t>Aufgerufener</a:t>
            </a:r>
            <a:endParaRPr lang="en-US" sz="1100" dirty="0"/>
          </a:p>
          <a:p>
            <a:pPr algn="ctr"/>
            <a:r>
              <a:rPr lang="en-US" sz="1100" dirty="0" err="1"/>
              <a:t>Ausführender</a:t>
            </a:r>
            <a:endParaRPr lang="en-US" sz="1100" dirty="0"/>
          </a:p>
        </p:txBody>
      </p:sp>
      <p:sp>
        <p:nvSpPr>
          <p:cNvPr id="5" name="Horizontal Scroll 50"/>
          <p:cNvSpPr/>
          <p:nvPr/>
        </p:nvSpPr>
        <p:spPr>
          <a:xfrm>
            <a:off x="3779912" y="775278"/>
            <a:ext cx="1285876" cy="714375"/>
          </a:xfrm>
          <a:prstGeom prst="horizontalScroll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Auftrag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" name="Picture 1" descr="client pc - Google-Suche - Internet Explor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34" t="15402" r="17601" b="69849"/>
          <a:stretch/>
        </p:blipFill>
        <p:spPr>
          <a:xfrm>
            <a:off x="280943" y="1700808"/>
            <a:ext cx="1433170" cy="1457325"/>
          </a:xfrm>
          <a:prstGeom prst="rect">
            <a:avLst/>
          </a:prstGeom>
        </p:spPr>
      </p:pic>
      <p:pic>
        <p:nvPicPr>
          <p:cNvPr id="7" name="Picture 3" descr="server - Google-Suche - Internet Explorer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3" t="41559" r="78162" b="42877"/>
          <a:stretch/>
        </p:blipFill>
        <p:spPr>
          <a:xfrm>
            <a:off x="7520532" y="1877020"/>
            <a:ext cx="1131929" cy="1385888"/>
          </a:xfrm>
          <a:prstGeom prst="rect">
            <a:avLst/>
          </a:prstGeom>
        </p:spPr>
      </p:pic>
      <p:pic>
        <p:nvPicPr>
          <p:cNvPr id="8" name="Picture 5" descr="client - Google-Suche - Internet Explorer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77" t="14423" r="37808" b="74739"/>
          <a:stretch/>
        </p:blipFill>
        <p:spPr>
          <a:xfrm>
            <a:off x="3267246" y="1877020"/>
            <a:ext cx="2505075" cy="1104900"/>
          </a:xfrm>
          <a:prstGeom prst="rect">
            <a:avLst/>
          </a:prstGeom>
        </p:spPr>
      </p:pic>
      <p:sp>
        <p:nvSpPr>
          <p:cNvPr id="9" name="TextBox 7"/>
          <p:cNvSpPr txBox="1"/>
          <p:nvPr/>
        </p:nvSpPr>
        <p:spPr>
          <a:xfrm>
            <a:off x="2267122" y="1569650"/>
            <a:ext cx="4505325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err="1"/>
              <a:t>Auftraggeber</a:t>
            </a:r>
            <a:r>
              <a:rPr lang="en-US" sz="1100" dirty="0"/>
              <a:t> </a:t>
            </a:r>
            <a:r>
              <a:rPr lang="en-US" sz="1100" dirty="0" err="1"/>
              <a:t>sagt</a:t>
            </a:r>
            <a:r>
              <a:rPr lang="en-US" sz="1100" dirty="0"/>
              <a:t> </a:t>
            </a:r>
            <a:r>
              <a:rPr lang="en-US" sz="1100" dirty="0" err="1"/>
              <a:t>dem</a:t>
            </a:r>
            <a:r>
              <a:rPr lang="en-US" sz="1100" dirty="0"/>
              <a:t> </a:t>
            </a:r>
            <a:r>
              <a:rPr lang="en-US" sz="1100" dirty="0" err="1"/>
              <a:t>Ausführenden</a:t>
            </a:r>
            <a:r>
              <a:rPr lang="en-US" sz="1100" dirty="0"/>
              <a:t> was /</a:t>
            </a:r>
            <a:r>
              <a:rPr lang="en-US" sz="1100" baseline="0" dirty="0"/>
              <a:t> </a:t>
            </a:r>
            <a:r>
              <a:rPr lang="en-US" sz="1100" baseline="0" dirty="0" err="1"/>
              <a:t>wie</a:t>
            </a:r>
            <a:r>
              <a:rPr lang="en-US" sz="1100" baseline="0" dirty="0"/>
              <a:t> </a:t>
            </a:r>
            <a:r>
              <a:rPr lang="en-US" sz="1100" baseline="0" dirty="0" err="1"/>
              <a:t>gelöst</a:t>
            </a:r>
            <a:r>
              <a:rPr lang="en-US" sz="1100" baseline="0" dirty="0"/>
              <a:t> </a:t>
            </a:r>
            <a:r>
              <a:rPr lang="en-US" sz="1100" baseline="0" dirty="0" err="1"/>
              <a:t>werden</a:t>
            </a:r>
            <a:r>
              <a:rPr lang="en-US" sz="1100" baseline="0" dirty="0"/>
              <a:t> muss</a:t>
            </a:r>
            <a:endParaRPr lang="en-US" sz="1100" dirty="0"/>
          </a:p>
        </p:txBody>
      </p:sp>
      <p:sp>
        <p:nvSpPr>
          <p:cNvPr id="10" name="TextBox 8"/>
          <p:cNvSpPr txBox="1"/>
          <p:nvPr/>
        </p:nvSpPr>
        <p:spPr>
          <a:xfrm>
            <a:off x="2133770" y="3131750"/>
            <a:ext cx="4772025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Der </a:t>
            </a:r>
            <a:r>
              <a:rPr lang="en-US" sz="1100" dirty="0" err="1"/>
              <a:t>Ausführenden</a:t>
            </a:r>
            <a:r>
              <a:rPr lang="en-US" sz="1100" dirty="0"/>
              <a:t> </a:t>
            </a:r>
            <a:r>
              <a:rPr lang="en-US" sz="1100" dirty="0" err="1"/>
              <a:t>gibt</a:t>
            </a:r>
            <a:r>
              <a:rPr lang="en-US" sz="1100" dirty="0"/>
              <a:t> </a:t>
            </a:r>
            <a:r>
              <a:rPr lang="en-US" sz="1100" dirty="0" err="1"/>
              <a:t>dem</a:t>
            </a:r>
            <a:r>
              <a:rPr lang="en-US" sz="1100" dirty="0"/>
              <a:t> </a:t>
            </a:r>
            <a:r>
              <a:rPr lang="en-US" sz="1100" dirty="0" err="1"/>
              <a:t>Auftragegeber</a:t>
            </a:r>
            <a:r>
              <a:rPr lang="en-US" sz="1100" dirty="0"/>
              <a:t> das </a:t>
            </a:r>
            <a:r>
              <a:rPr lang="en-US" sz="1100" dirty="0" err="1" smtClean="0"/>
              <a:t>Ergenis</a:t>
            </a:r>
            <a:r>
              <a:rPr lang="en-US" sz="1100" baseline="0" dirty="0" smtClean="0"/>
              <a:t> </a:t>
            </a:r>
            <a:r>
              <a:rPr lang="en-US" sz="1100" baseline="0" dirty="0"/>
              <a:t>/ </a:t>
            </a:r>
            <a:r>
              <a:rPr lang="en-US" sz="1100" baseline="0" dirty="0" err="1"/>
              <a:t>Resultat</a:t>
            </a:r>
            <a:r>
              <a:rPr lang="en-US" sz="1100" baseline="0" dirty="0"/>
              <a:t> </a:t>
            </a:r>
            <a:r>
              <a:rPr lang="en-US" sz="1100" baseline="0" dirty="0" err="1"/>
              <a:t>zurück</a:t>
            </a:r>
            <a:r>
              <a:rPr lang="en-US" sz="1100" baseline="0" dirty="0"/>
              <a:t> </a:t>
            </a:r>
            <a:endParaRPr lang="en-US" sz="1100" dirty="0"/>
          </a:p>
        </p:txBody>
      </p:sp>
      <p:sp>
        <p:nvSpPr>
          <p:cNvPr id="11" name="Horizontal Scroll 51"/>
          <p:cNvSpPr/>
          <p:nvPr/>
        </p:nvSpPr>
        <p:spPr>
          <a:xfrm>
            <a:off x="3605381" y="3539571"/>
            <a:ext cx="1828802" cy="971550"/>
          </a:xfrm>
          <a:prstGeom prst="horizontalScroll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Ausführungs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sz="16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Bestätigung</a:t>
            </a:r>
            <a:endParaRPr lang="en-US" sz="16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sz="16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Antwort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9"/>
          <p:cNvSpPr txBox="1"/>
          <p:nvPr/>
        </p:nvSpPr>
        <p:spPr>
          <a:xfrm>
            <a:off x="0" y="5733256"/>
            <a:ext cx="9144000" cy="76944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u="sng"/>
              <a:t>Variationen:</a:t>
            </a:r>
          </a:p>
          <a:p>
            <a:r>
              <a:rPr lang="en-US" sz="1100"/>
              <a:t>Der Auftraggeber wartet</a:t>
            </a:r>
            <a:r>
              <a:rPr lang="en-US" sz="1100" baseline="0"/>
              <a:t> mit dem nächsten Auftrag, bis das Resultat geliefert wurde.			==&gt; Synchroner Aufruf</a:t>
            </a:r>
          </a:p>
          <a:p>
            <a:r>
              <a:rPr lang="en-US" sz="1100" baseline="0"/>
              <a:t>Der Auftraggeber verteilt verschiedenste Aufträge und nimmt die Resultate entgeben, wenn die fertig sind.	==&gt; Asynchroner Aufruf</a:t>
            </a:r>
          </a:p>
          <a:p>
            <a:r>
              <a:rPr lang="en-US" sz="1100" baseline="0"/>
              <a:t>Ein Ausführender kann mehrere Aufgaben annehmen und einer nach dem anderen bearbeitem		==&gt; Queuen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0612" y="-24647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Distributed Systems</a:t>
            </a:r>
          </a:p>
        </p:txBody>
      </p:sp>
      <p:sp>
        <p:nvSpPr>
          <p:cNvPr id="14" name="TextBox 6"/>
          <p:cNvSpPr txBox="1"/>
          <p:nvPr/>
        </p:nvSpPr>
        <p:spPr>
          <a:xfrm>
            <a:off x="3795520" y="334901"/>
            <a:ext cx="1250599" cy="25455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u="sng" dirty="0" err="1"/>
              <a:t>Kommunikation</a:t>
            </a:r>
            <a:endParaRPr lang="en-US" sz="1100" b="1" u="sng" dirty="0"/>
          </a:p>
        </p:txBody>
      </p:sp>
      <p:cxnSp>
        <p:nvCxnSpPr>
          <p:cNvPr id="15" name="Gerade Verbindung mit Pfeil 14"/>
          <p:cNvCxnSpPr>
            <a:stCxn id="3" idx="3"/>
            <a:endCxn id="5" idx="1"/>
          </p:cNvCxnSpPr>
          <p:nvPr/>
        </p:nvCxnSpPr>
        <p:spPr>
          <a:xfrm flipV="1">
            <a:off x="1666840" y="1132466"/>
            <a:ext cx="2113072" cy="69765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5" idx="3"/>
            <a:endCxn id="4" idx="1"/>
          </p:cNvCxnSpPr>
          <p:nvPr/>
        </p:nvCxnSpPr>
        <p:spPr>
          <a:xfrm flipV="1">
            <a:off x="5065788" y="1091388"/>
            <a:ext cx="2087154" cy="41078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7" idx="2"/>
            <a:endCxn id="11" idx="3"/>
          </p:cNvCxnSpPr>
          <p:nvPr/>
        </p:nvCxnSpPr>
        <p:spPr>
          <a:xfrm flipH="1">
            <a:off x="5434183" y="3262908"/>
            <a:ext cx="2652314" cy="762438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>
            <a:stCxn id="11" idx="1"/>
            <a:endCxn id="6" idx="2"/>
          </p:cNvCxnSpPr>
          <p:nvPr/>
        </p:nvCxnSpPr>
        <p:spPr>
          <a:xfrm flipH="1" flipV="1">
            <a:off x="997528" y="3158133"/>
            <a:ext cx="2607853" cy="867213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9" grpId="0"/>
      <p:bldP spid="10" grpId="0"/>
      <p:bldP spid="11" grpId="0" animBg="1"/>
      <p:bldP spid="12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53"/>
          <p:cNvSpPr/>
          <p:nvPr/>
        </p:nvSpPr>
        <p:spPr>
          <a:xfrm>
            <a:off x="1028700" y="1257300"/>
            <a:ext cx="7086600" cy="4343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 err="1" smtClean="0"/>
              <a:t>Ze</a:t>
            </a:r>
            <a:endParaRPr lang="en-US" sz="1100" dirty="0"/>
          </a:p>
        </p:txBody>
      </p:sp>
      <p:sp>
        <p:nvSpPr>
          <p:cNvPr id="16" name="Oval 10"/>
          <p:cNvSpPr/>
          <p:nvPr/>
        </p:nvSpPr>
        <p:spPr>
          <a:xfrm>
            <a:off x="1187624" y="2863973"/>
            <a:ext cx="1296144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17" name="TextBox 13"/>
          <p:cNvSpPr txBox="1"/>
          <p:nvPr/>
        </p:nvSpPr>
        <p:spPr>
          <a:xfrm>
            <a:off x="1562100" y="2562224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18" name="TextBox 14"/>
          <p:cNvSpPr txBox="1"/>
          <p:nvPr/>
        </p:nvSpPr>
        <p:spPr>
          <a:xfrm>
            <a:off x="6858000" y="1695449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19" name="Oval 15"/>
          <p:cNvSpPr/>
          <p:nvPr/>
        </p:nvSpPr>
        <p:spPr>
          <a:xfrm>
            <a:off x="6581775" y="1981199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</p:txBody>
      </p:sp>
      <p:sp>
        <p:nvSpPr>
          <p:cNvPr id="20" name="Oval 16"/>
          <p:cNvSpPr/>
          <p:nvPr/>
        </p:nvSpPr>
        <p:spPr>
          <a:xfrm>
            <a:off x="6534150" y="4000499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toLower()</a:t>
            </a:r>
          </a:p>
        </p:txBody>
      </p:sp>
      <p:sp>
        <p:nvSpPr>
          <p:cNvPr id="21" name="Horizontal Scroll 19"/>
          <p:cNvSpPr/>
          <p:nvPr/>
        </p:nvSpPr>
        <p:spPr>
          <a:xfrm>
            <a:off x="3781424" y="1628774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22" name="Horizontal Scroll 21"/>
          <p:cNvSpPr/>
          <p:nvPr/>
        </p:nvSpPr>
        <p:spPr>
          <a:xfrm>
            <a:off x="3809999" y="2438399"/>
            <a:ext cx="1038226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23" name="Horizontal Scroll 22"/>
          <p:cNvSpPr/>
          <p:nvPr/>
        </p:nvSpPr>
        <p:spPr>
          <a:xfrm>
            <a:off x="3829049" y="3829049"/>
            <a:ext cx="1038226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24" name="Horizontal Scroll 23"/>
          <p:cNvSpPr/>
          <p:nvPr/>
        </p:nvSpPr>
        <p:spPr>
          <a:xfrm>
            <a:off x="3857624" y="4638674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25" name="Straight Arrow Connector 25"/>
          <p:cNvCxnSpPr>
            <a:stCxn id="16" idx="7"/>
            <a:endCxn id="21" idx="1"/>
          </p:cNvCxnSpPr>
          <p:nvPr/>
        </p:nvCxnSpPr>
        <p:spPr>
          <a:xfrm flipV="1">
            <a:off x="2293952" y="1985962"/>
            <a:ext cx="1487472" cy="10426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6"/>
          <p:cNvCxnSpPr>
            <a:stCxn id="21" idx="3"/>
            <a:endCxn id="19" idx="1"/>
          </p:cNvCxnSpPr>
          <p:nvPr/>
        </p:nvCxnSpPr>
        <p:spPr>
          <a:xfrm>
            <a:off x="4743449" y="1985962"/>
            <a:ext cx="2011294" cy="1598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7"/>
          <p:cNvCxnSpPr>
            <a:stCxn id="19" idx="2"/>
            <a:endCxn id="22" idx="3"/>
          </p:cNvCxnSpPr>
          <p:nvPr/>
        </p:nvCxnSpPr>
        <p:spPr>
          <a:xfrm flipH="1">
            <a:off x="4848225" y="2543174"/>
            <a:ext cx="1733550" cy="2524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8"/>
          <p:cNvCxnSpPr>
            <a:stCxn id="22" idx="1"/>
            <a:endCxn id="16" idx="6"/>
          </p:cNvCxnSpPr>
          <p:nvPr/>
        </p:nvCxnSpPr>
        <p:spPr>
          <a:xfrm flipH="1">
            <a:off x="2483768" y="2795587"/>
            <a:ext cx="1326231" cy="6303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9"/>
          <p:cNvCxnSpPr>
            <a:stCxn id="16" idx="5"/>
            <a:endCxn id="23" idx="1"/>
          </p:cNvCxnSpPr>
          <p:nvPr/>
        </p:nvCxnSpPr>
        <p:spPr>
          <a:xfrm>
            <a:off x="2293952" y="3823324"/>
            <a:ext cx="1535097" cy="3629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30"/>
          <p:cNvCxnSpPr>
            <a:stCxn id="23" idx="3"/>
            <a:endCxn id="20" idx="1"/>
          </p:cNvCxnSpPr>
          <p:nvPr/>
        </p:nvCxnSpPr>
        <p:spPr>
          <a:xfrm flipV="1">
            <a:off x="4867275" y="4165098"/>
            <a:ext cx="1839843" cy="2113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1"/>
          <p:cNvCxnSpPr>
            <a:stCxn id="20" idx="2"/>
            <a:endCxn id="24" idx="3"/>
          </p:cNvCxnSpPr>
          <p:nvPr/>
        </p:nvCxnSpPr>
        <p:spPr>
          <a:xfrm flipH="1">
            <a:off x="4819649" y="4562474"/>
            <a:ext cx="1714501" cy="4333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45"/>
          <p:cNvCxnSpPr>
            <a:stCxn id="24" idx="1"/>
            <a:endCxn id="16" idx="4"/>
          </p:cNvCxnSpPr>
          <p:nvPr/>
        </p:nvCxnSpPr>
        <p:spPr>
          <a:xfrm flipH="1" flipV="1">
            <a:off x="1835696" y="3987923"/>
            <a:ext cx="2021928" cy="100793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52"/>
          <p:cNvSpPr txBox="1"/>
          <p:nvPr/>
        </p:nvSpPr>
        <p:spPr>
          <a:xfrm>
            <a:off x="3695700" y="1343024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TCP/IP-Pakete</a:t>
            </a:r>
          </a:p>
        </p:txBody>
      </p:sp>
      <p:sp>
        <p:nvSpPr>
          <p:cNvPr id="34" name="TextBox 54"/>
          <p:cNvSpPr txBox="1"/>
          <p:nvPr/>
        </p:nvSpPr>
        <p:spPr>
          <a:xfrm>
            <a:off x="1028700" y="1257299"/>
            <a:ext cx="2152650" cy="2623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 Socket Communication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4353314" y="3283531"/>
            <a:ext cx="377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Zwei Services mit je einer Methode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02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5"/>
          <p:cNvSpPr/>
          <p:nvPr/>
        </p:nvSpPr>
        <p:spPr>
          <a:xfrm>
            <a:off x="1028700" y="1257300"/>
            <a:ext cx="7086600" cy="4343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5" name="Oval 56"/>
          <p:cNvSpPr/>
          <p:nvPr/>
        </p:nvSpPr>
        <p:spPr>
          <a:xfrm>
            <a:off x="1247775" y="2905124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6" name="TextBox 57"/>
          <p:cNvSpPr txBox="1"/>
          <p:nvPr/>
        </p:nvSpPr>
        <p:spPr>
          <a:xfrm>
            <a:off x="1562100" y="2562224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7" name="TextBox 58"/>
          <p:cNvSpPr txBox="1"/>
          <p:nvPr/>
        </p:nvSpPr>
        <p:spPr>
          <a:xfrm>
            <a:off x="6924675" y="2438399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8" name="Oval 59"/>
          <p:cNvSpPr/>
          <p:nvPr/>
        </p:nvSpPr>
        <p:spPr>
          <a:xfrm>
            <a:off x="6619875" y="2790824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ea typeface="+mn-ea"/>
                <a:cs typeface="+mn-cs"/>
              </a:rPr>
              <a:t>toLower()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  <a:p>
            <a:pPr algn="ctr"/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Horizontal Scroll 61"/>
          <p:cNvSpPr/>
          <p:nvPr/>
        </p:nvSpPr>
        <p:spPr>
          <a:xfrm>
            <a:off x="3781424" y="1628774"/>
            <a:ext cx="12763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toUpper:hallo</a:t>
            </a:r>
          </a:p>
        </p:txBody>
      </p:sp>
      <p:sp>
        <p:nvSpPr>
          <p:cNvPr id="10" name="Horizontal Scroll 62"/>
          <p:cNvSpPr/>
          <p:nvPr/>
        </p:nvSpPr>
        <p:spPr>
          <a:xfrm>
            <a:off x="3809999" y="2438399"/>
            <a:ext cx="10858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11" name="Horizontal Scroll 63"/>
          <p:cNvSpPr/>
          <p:nvPr/>
        </p:nvSpPr>
        <p:spPr>
          <a:xfrm>
            <a:off x="3629023" y="3848099"/>
            <a:ext cx="144780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toLower:HALLO</a:t>
            </a:r>
          </a:p>
        </p:txBody>
      </p:sp>
      <p:sp>
        <p:nvSpPr>
          <p:cNvPr id="12" name="Horizontal Scroll 64"/>
          <p:cNvSpPr/>
          <p:nvPr/>
        </p:nvSpPr>
        <p:spPr>
          <a:xfrm>
            <a:off x="3857624" y="4638674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13" name="Straight Arrow Connector 65"/>
          <p:cNvCxnSpPr>
            <a:stCxn id="5" idx="7"/>
            <a:endCxn id="9" idx="1"/>
          </p:cNvCxnSpPr>
          <p:nvPr/>
        </p:nvCxnSpPr>
        <p:spPr>
          <a:xfrm flipV="1">
            <a:off x="2255907" y="1985962"/>
            <a:ext cx="1525517" cy="1083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66"/>
          <p:cNvCxnSpPr>
            <a:stCxn id="9" idx="3"/>
            <a:endCxn id="8" idx="1"/>
          </p:cNvCxnSpPr>
          <p:nvPr/>
        </p:nvCxnSpPr>
        <p:spPr>
          <a:xfrm>
            <a:off x="5057775" y="1985962"/>
            <a:ext cx="1735068" cy="969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67"/>
          <p:cNvCxnSpPr>
            <a:stCxn id="8" idx="2"/>
            <a:endCxn id="10" idx="3"/>
          </p:cNvCxnSpPr>
          <p:nvPr/>
        </p:nvCxnSpPr>
        <p:spPr>
          <a:xfrm flipH="1" flipV="1">
            <a:off x="4895850" y="2795587"/>
            <a:ext cx="1724025" cy="557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68"/>
          <p:cNvCxnSpPr>
            <a:stCxn id="10" idx="1"/>
            <a:endCxn id="5" idx="6"/>
          </p:cNvCxnSpPr>
          <p:nvPr/>
        </p:nvCxnSpPr>
        <p:spPr>
          <a:xfrm flipH="1">
            <a:off x="2428875" y="2795587"/>
            <a:ext cx="1381124" cy="67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69"/>
          <p:cNvCxnSpPr>
            <a:stCxn id="5" idx="5"/>
            <a:endCxn id="11" idx="1"/>
          </p:cNvCxnSpPr>
          <p:nvPr/>
        </p:nvCxnSpPr>
        <p:spPr>
          <a:xfrm>
            <a:off x="2255907" y="3864475"/>
            <a:ext cx="1373116" cy="3408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70"/>
          <p:cNvCxnSpPr>
            <a:stCxn id="11" idx="3"/>
            <a:endCxn id="8" idx="3"/>
          </p:cNvCxnSpPr>
          <p:nvPr/>
        </p:nvCxnSpPr>
        <p:spPr>
          <a:xfrm flipV="1">
            <a:off x="5076824" y="3750175"/>
            <a:ext cx="1716019" cy="4551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71"/>
          <p:cNvCxnSpPr>
            <a:stCxn id="8" idx="4"/>
            <a:endCxn id="12" idx="3"/>
          </p:cNvCxnSpPr>
          <p:nvPr/>
        </p:nvCxnSpPr>
        <p:spPr>
          <a:xfrm flipH="1">
            <a:off x="4819649" y="3914774"/>
            <a:ext cx="2390776" cy="10810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72"/>
          <p:cNvCxnSpPr>
            <a:stCxn id="12" idx="1"/>
            <a:endCxn id="5" idx="4"/>
          </p:cNvCxnSpPr>
          <p:nvPr/>
        </p:nvCxnSpPr>
        <p:spPr>
          <a:xfrm flipH="1" flipV="1">
            <a:off x="1838325" y="4029074"/>
            <a:ext cx="2019299" cy="9667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73"/>
          <p:cNvSpPr txBox="1"/>
          <p:nvPr/>
        </p:nvSpPr>
        <p:spPr>
          <a:xfrm>
            <a:off x="3695700" y="1343024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TCP/IP-Pakete</a:t>
            </a:r>
          </a:p>
        </p:txBody>
      </p:sp>
      <p:sp>
        <p:nvSpPr>
          <p:cNvPr id="22" name="TextBox 74"/>
          <p:cNvSpPr txBox="1"/>
          <p:nvPr/>
        </p:nvSpPr>
        <p:spPr>
          <a:xfrm>
            <a:off x="1028700" y="1257299"/>
            <a:ext cx="2114550" cy="254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 Socket Communication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3064245" y="3271963"/>
            <a:ext cx="342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FF0000"/>
                </a:solidFill>
              </a:rPr>
              <a:t>E</a:t>
            </a:r>
            <a:r>
              <a:rPr lang="de-CH" dirty="0" smtClean="0">
                <a:solidFill>
                  <a:srgbClr val="FF0000"/>
                </a:solidFill>
              </a:rPr>
              <a:t>in Services mit zwei Methoden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1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7"/>
          <p:cNvSpPr/>
          <p:nvPr/>
        </p:nvSpPr>
        <p:spPr>
          <a:xfrm>
            <a:off x="103879" y="1028700"/>
            <a:ext cx="8932618" cy="5640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3" name="Oval 88"/>
          <p:cNvSpPr/>
          <p:nvPr/>
        </p:nvSpPr>
        <p:spPr>
          <a:xfrm>
            <a:off x="1281113" y="2695575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Client-Proxy</a:t>
            </a:r>
          </a:p>
        </p:txBody>
      </p:sp>
      <p:sp>
        <p:nvSpPr>
          <p:cNvPr id="4" name="TextBox 89"/>
          <p:cNvSpPr txBox="1"/>
          <p:nvPr/>
        </p:nvSpPr>
        <p:spPr>
          <a:xfrm>
            <a:off x="1595438" y="2352675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90"/>
          <p:cNvSpPr txBox="1"/>
          <p:nvPr/>
        </p:nvSpPr>
        <p:spPr>
          <a:xfrm>
            <a:off x="6958013" y="2228850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6" name="Oval 91"/>
          <p:cNvSpPr/>
          <p:nvPr/>
        </p:nvSpPr>
        <p:spPr>
          <a:xfrm>
            <a:off x="6653213" y="2581275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Server</a:t>
            </a:r>
            <a:r>
              <a:rPr lang="en-US" sz="11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Stub</a:t>
            </a:r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Horizontal Scroll 92"/>
          <p:cNvSpPr/>
          <p:nvPr/>
        </p:nvSpPr>
        <p:spPr>
          <a:xfrm>
            <a:off x="3814762" y="1419225"/>
            <a:ext cx="12763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toUpper:hallo</a:t>
            </a:r>
          </a:p>
        </p:txBody>
      </p:sp>
      <p:sp>
        <p:nvSpPr>
          <p:cNvPr id="8" name="Horizontal Scroll 93"/>
          <p:cNvSpPr/>
          <p:nvPr/>
        </p:nvSpPr>
        <p:spPr>
          <a:xfrm>
            <a:off x="3843337" y="2228850"/>
            <a:ext cx="106680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9" name="Horizontal Scroll 94"/>
          <p:cNvSpPr/>
          <p:nvPr/>
        </p:nvSpPr>
        <p:spPr>
          <a:xfrm>
            <a:off x="3700463" y="3619500"/>
            <a:ext cx="1524000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toLower:HALLO</a:t>
            </a:r>
          </a:p>
        </p:txBody>
      </p:sp>
      <p:sp>
        <p:nvSpPr>
          <p:cNvPr id="10" name="Horizontal Scroll 95"/>
          <p:cNvSpPr/>
          <p:nvPr/>
        </p:nvSpPr>
        <p:spPr>
          <a:xfrm>
            <a:off x="3890962" y="4429125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11" name="Straight Arrow Connector 96"/>
          <p:cNvCxnSpPr>
            <a:stCxn id="3" idx="7"/>
            <a:endCxn id="7" idx="1"/>
          </p:cNvCxnSpPr>
          <p:nvPr/>
        </p:nvCxnSpPr>
        <p:spPr>
          <a:xfrm flipV="1">
            <a:off x="2289245" y="1776413"/>
            <a:ext cx="1525517" cy="1083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97"/>
          <p:cNvCxnSpPr>
            <a:stCxn id="7" idx="3"/>
            <a:endCxn id="6" idx="1"/>
          </p:cNvCxnSpPr>
          <p:nvPr/>
        </p:nvCxnSpPr>
        <p:spPr>
          <a:xfrm>
            <a:off x="5091113" y="1776413"/>
            <a:ext cx="1735068" cy="969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98"/>
          <p:cNvCxnSpPr>
            <a:stCxn id="6" idx="2"/>
            <a:endCxn id="8" idx="3"/>
          </p:cNvCxnSpPr>
          <p:nvPr/>
        </p:nvCxnSpPr>
        <p:spPr>
          <a:xfrm flipH="1" flipV="1">
            <a:off x="4910138" y="2586038"/>
            <a:ext cx="1743075" cy="557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99"/>
          <p:cNvCxnSpPr>
            <a:stCxn id="8" idx="1"/>
            <a:endCxn id="3" idx="6"/>
          </p:cNvCxnSpPr>
          <p:nvPr/>
        </p:nvCxnSpPr>
        <p:spPr>
          <a:xfrm flipH="1">
            <a:off x="2462213" y="2586038"/>
            <a:ext cx="1381124" cy="67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00"/>
          <p:cNvCxnSpPr>
            <a:stCxn id="3" idx="6"/>
            <a:endCxn id="9" idx="1"/>
          </p:cNvCxnSpPr>
          <p:nvPr/>
        </p:nvCxnSpPr>
        <p:spPr>
          <a:xfrm>
            <a:off x="2462213" y="3257550"/>
            <a:ext cx="1238250" cy="7191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01"/>
          <p:cNvCxnSpPr>
            <a:stCxn id="9" idx="3"/>
          </p:cNvCxnSpPr>
          <p:nvPr/>
        </p:nvCxnSpPr>
        <p:spPr>
          <a:xfrm flipV="1">
            <a:off x="5224463" y="3152776"/>
            <a:ext cx="1419225" cy="8239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02"/>
          <p:cNvCxnSpPr>
            <a:stCxn id="6" idx="3"/>
            <a:endCxn id="10" idx="3"/>
          </p:cNvCxnSpPr>
          <p:nvPr/>
        </p:nvCxnSpPr>
        <p:spPr>
          <a:xfrm flipH="1">
            <a:off x="4852987" y="3540626"/>
            <a:ext cx="1973194" cy="12456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03"/>
          <p:cNvCxnSpPr>
            <a:stCxn id="10" idx="1"/>
            <a:endCxn id="3" idx="5"/>
          </p:cNvCxnSpPr>
          <p:nvPr/>
        </p:nvCxnSpPr>
        <p:spPr>
          <a:xfrm flipH="1" flipV="1">
            <a:off x="2289245" y="3654926"/>
            <a:ext cx="1601717" cy="11313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04"/>
          <p:cNvSpPr txBox="1"/>
          <p:nvPr/>
        </p:nvSpPr>
        <p:spPr>
          <a:xfrm>
            <a:off x="3729038" y="1133475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TCP/IP-Pakete</a:t>
            </a:r>
          </a:p>
        </p:txBody>
      </p:sp>
      <p:sp>
        <p:nvSpPr>
          <p:cNvPr id="20" name="TextBox 105"/>
          <p:cNvSpPr txBox="1"/>
          <p:nvPr/>
        </p:nvSpPr>
        <p:spPr>
          <a:xfrm>
            <a:off x="103878" y="1028700"/>
            <a:ext cx="2200275" cy="254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 Socket Communication</a:t>
            </a:r>
          </a:p>
        </p:txBody>
      </p:sp>
      <p:sp>
        <p:nvSpPr>
          <p:cNvPr id="21" name="Oval 110"/>
          <p:cNvSpPr/>
          <p:nvPr/>
        </p:nvSpPr>
        <p:spPr>
          <a:xfrm>
            <a:off x="6624638" y="4514850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ea typeface="+mn-ea"/>
                <a:cs typeface="+mn-cs"/>
              </a:rPr>
              <a:t>toLower()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  <a:p>
            <a:pPr algn="ctr"/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Oval 115"/>
          <p:cNvSpPr/>
          <p:nvPr/>
        </p:nvSpPr>
        <p:spPr>
          <a:xfrm>
            <a:off x="1166813" y="4400550"/>
            <a:ext cx="13716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23" name="TextBox 156"/>
          <p:cNvSpPr txBox="1"/>
          <p:nvPr/>
        </p:nvSpPr>
        <p:spPr>
          <a:xfrm>
            <a:off x="2805113" y="5181600"/>
            <a:ext cx="997389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 smtClean="0"/>
              <a:t>OO-</a:t>
            </a:r>
            <a:r>
              <a:rPr lang="en-US" sz="1100" dirty="0" err="1" smtClean="0"/>
              <a:t>Methode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4" name="TextBox 157"/>
          <p:cNvSpPr txBox="1"/>
          <p:nvPr/>
        </p:nvSpPr>
        <p:spPr>
          <a:xfrm>
            <a:off x="4833938" y="5210175"/>
            <a:ext cx="1133644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TCP/IP </a:t>
            </a:r>
            <a:r>
              <a:rPr lang="en-US" sz="1100" dirty="0" smtClean="0"/>
              <a:t>Socket</a:t>
            </a:r>
          </a:p>
          <a:p>
            <a:pPr algn="ctr"/>
            <a:r>
              <a:rPr lang="en-US" sz="1100" dirty="0" smtClean="0"/>
              <a:t>communication</a:t>
            </a:r>
            <a:endParaRPr lang="en-US" sz="1100" dirty="0"/>
          </a:p>
        </p:txBody>
      </p:sp>
      <p:cxnSp>
        <p:nvCxnSpPr>
          <p:cNvPr id="25" name="Straight Arrow Connector 158"/>
          <p:cNvCxnSpPr/>
          <p:nvPr/>
        </p:nvCxnSpPr>
        <p:spPr>
          <a:xfrm>
            <a:off x="4910138" y="4933950"/>
            <a:ext cx="0" cy="752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159"/>
          <p:cNvSpPr txBox="1"/>
          <p:nvPr/>
        </p:nvSpPr>
        <p:spPr>
          <a:xfrm>
            <a:off x="510367" y="5857930"/>
            <a:ext cx="2446824" cy="39741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ysClr val="windowText" lastClr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clientProxy.toUpper("hello")</a:t>
            </a:r>
          </a:p>
          <a:p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clientProxy.toLower("HELLO")</a:t>
            </a:r>
          </a:p>
        </p:txBody>
      </p:sp>
      <p:sp>
        <p:nvSpPr>
          <p:cNvPr id="27" name="TextBox 160"/>
          <p:cNvSpPr txBox="1"/>
          <p:nvPr/>
        </p:nvSpPr>
        <p:spPr>
          <a:xfrm>
            <a:off x="6084168" y="5857930"/>
            <a:ext cx="2689198" cy="39741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businessObject.toUpper("hello")</a:t>
            </a:r>
          </a:p>
          <a:p>
            <a:r>
              <a:rPr lang="en-US" sz="105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businessObject.</a:t>
            </a:r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toLower("HELLO")</a:t>
            </a:r>
          </a:p>
        </p:txBody>
      </p:sp>
      <p:sp>
        <p:nvSpPr>
          <p:cNvPr id="28" name="Up Arrow 161"/>
          <p:cNvSpPr/>
          <p:nvPr/>
        </p:nvSpPr>
        <p:spPr>
          <a:xfrm>
            <a:off x="1633538" y="3810000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9" name="Down Arrow 162"/>
          <p:cNvSpPr/>
          <p:nvPr/>
        </p:nvSpPr>
        <p:spPr>
          <a:xfrm>
            <a:off x="6977063" y="3829050"/>
            <a:ext cx="523875" cy="62865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30" name="Up Arrow 163"/>
          <p:cNvSpPr/>
          <p:nvPr/>
        </p:nvSpPr>
        <p:spPr>
          <a:xfrm>
            <a:off x="2500313" y="4972050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31" name="Textfeld 30"/>
          <p:cNvSpPr txBox="1"/>
          <p:nvPr/>
        </p:nvSpPr>
        <p:spPr>
          <a:xfrm>
            <a:off x="2342655" y="3245406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Allgemeiner Server mit </a:t>
            </a:r>
            <a:r>
              <a:rPr lang="de-CH" dirty="0" err="1" smtClean="0">
                <a:solidFill>
                  <a:srgbClr val="FF0000"/>
                </a:solidFill>
              </a:rPr>
              <a:t>Pluggable</a:t>
            </a:r>
            <a:r>
              <a:rPr lang="de-CH" dirty="0" smtClean="0">
                <a:solidFill>
                  <a:srgbClr val="FF0000"/>
                </a:solidFill>
              </a:rPr>
              <a:t> Objects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53222"/>
            <a:ext cx="7086600" cy="6688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/>
              <a:t>Au</a:t>
            </a:r>
          </a:p>
        </p:txBody>
      </p:sp>
      <p:sp>
        <p:nvSpPr>
          <p:cNvPr id="3" name="Oval 123"/>
          <p:cNvSpPr/>
          <p:nvPr/>
        </p:nvSpPr>
        <p:spPr>
          <a:xfrm>
            <a:off x="1247775" y="1557338"/>
            <a:ext cx="1181100" cy="112395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RMI-Proxy</a:t>
            </a:r>
          </a:p>
        </p:txBody>
      </p:sp>
      <p:sp>
        <p:nvSpPr>
          <p:cNvPr id="4" name="TextBox 124"/>
          <p:cNvSpPr txBox="1"/>
          <p:nvPr/>
        </p:nvSpPr>
        <p:spPr>
          <a:xfrm>
            <a:off x="1562100" y="1214438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125"/>
          <p:cNvSpPr txBox="1"/>
          <p:nvPr/>
        </p:nvSpPr>
        <p:spPr>
          <a:xfrm>
            <a:off x="6924675" y="1090613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6" name="Oval 126"/>
          <p:cNvSpPr/>
          <p:nvPr/>
        </p:nvSpPr>
        <p:spPr>
          <a:xfrm>
            <a:off x="6619875" y="1443038"/>
            <a:ext cx="1181100" cy="112395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 -</a:t>
            </a:r>
            <a:r>
              <a:rPr lang="en-US" sz="11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Stub</a:t>
            </a:r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Horizontal Scroll 127"/>
          <p:cNvSpPr/>
          <p:nvPr/>
        </p:nvSpPr>
        <p:spPr>
          <a:xfrm>
            <a:off x="3781424" y="280988"/>
            <a:ext cx="12763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toUpper:hallo</a:t>
            </a:r>
          </a:p>
        </p:txBody>
      </p:sp>
      <p:sp>
        <p:nvSpPr>
          <p:cNvPr id="8" name="Horizontal Scroll 128"/>
          <p:cNvSpPr/>
          <p:nvPr/>
        </p:nvSpPr>
        <p:spPr>
          <a:xfrm>
            <a:off x="3809999" y="1090613"/>
            <a:ext cx="10858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9" name="Horizontal Scroll 129"/>
          <p:cNvSpPr/>
          <p:nvPr/>
        </p:nvSpPr>
        <p:spPr>
          <a:xfrm>
            <a:off x="3619500" y="2481263"/>
            <a:ext cx="15716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toLower:HALLO</a:t>
            </a:r>
          </a:p>
        </p:txBody>
      </p:sp>
      <p:sp>
        <p:nvSpPr>
          <p:cNvPr id="10" name="Horizontal Scroll 130"/>
          <p:cNvSpPr/>
          <p:nvPr/>
        </p:nvSpPr>
        <p:spPr>
          <a:xfrm>
            <a:off x="3857624" y="3290888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11" name="Straight Arrow Connector 131"/>
          <p:cNvCxnSpPr>
            <a:stCxn id="3" idx="7"/>
            <a:endCxn id="7" idx="1"/>
          </p:cNvCxnSpPr>
          <p:nvPr/>
        </p:nvCxnSpPr>
        <p:spPr>
          <a:xfrm flipV="1">
            <a:off x="2255907" y="638176"/>
            <a:ext cx="1525517" cy="1083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32"/>
          <p:cNvCxnSpPr>
            <a:stCxn id="7" idx="3"/>
            <a:endCxn id="6" idx="1"/>
          </p:cNvCxnSpPr>
          <p:nvPr/>
        </p:nvCxnSpPr>
        <p:spPr>
          <a:xfrm>
            <a:off x="5057775" y="638176"/>
            <a:ext cx="1735068" cy="969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33"/>
          <p:cNvCxnSpPr>
            <a:stCxn id="6" idx="2"/>
            <a:endCxn id="8" idx="3"/>
          </p:cNvCxnSpPr>
          <p:nvPr/>
        </p:nvCxnSpPr>
        <p:spPr>
          <a:xfrm flipH="1" flipV="1">
            <a:off x="4895850" y="1447801"/>
            <a:ext cx="1724025" cy="557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4"/>
          <p:cNvCxnSpPr>
            <a:stCxn id="8" idx="1"/>
            <a:endCxn id="3" idx="6"/>
          </p:cNvCxnSpPr>
          <p:nvPr/>
        </p:nvCxnSpPr>
        <p:spPr>
          <a:xfrm flipH="1">
            <a:off x="2428875" y="1447801"/>
            <a:ext cx="1381124" cy="67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35"/>
          <p:cNvCxnSpPr>
            <a:stCxn id="3" idx="6"/>
            <a:endCxn id="9" idx="1"/>
          </p:cNvCxnSpPr>
          <p:nvPr/>
        </p:nvCxnSpPr>
        <p:spPr>
          <a:xfrm>
            <a:off x="2428875" y="2119313"/>
            <a:ext cx="1190625" cy="7191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36"/>
          <p:cNvCxnSpPr>
            <a:stCxn id="9" idx="3"/>
          </p:cNvCxnSpPr>
          <p:nvPr/>
        </p:nvCxnSpPr>
        <p:spPr>
          <a:xfrm flipV="1">
            <a:off x="5191125" y="2014539"/>
            <a:ext cx="1419225" cy="8239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37"/>
          <p:cNvCxnSpPr>
            <a:stCxn id="6" idx="3"/>
            <a:endCxn id="10" idx="3"/>
          </p:cNvCxnSpPr>
          <p:nvPr/>
        </p:nvCxnSpPr>
        <p:spPr>
          <a:xfrm flipH="1">
            <a:off x="4819649" y="2402389"/>
            <a:ext cx="1973194" cy="12456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38"/>
          <p:cNvCxnSpPr>
            <a:stCxn id="10" idx="1"/>
            <a:endCxn id="3" idx="5"/>
          </p:cNvCxnSpPr>
          <p:nvPr/>
        </p:nvCxnSpPr>
        <p:spPr>
          <a:xfrm flipH="1" flipV="1">
            <a:off x="2255907" y="2516689"/>
            <a:ext cx="1601717" cy="11313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39"/>
          <p:cNvSpPr txBox="1"/>
          <p:nvPr/>
        </p:nvSpPr>
        <p:spPr>
          <a:xfrm>
            <a:off x="3809999" y="126018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TCP/IP-</a:t>
            </a:r>
            <a:r>
              <a:rPr lang="en-US" sz="1100" dirty="0" err="1"/>
              <a:t>Pakete</a:t>
            </a:r>
            <a:endParaRPr lang="en-US" sz="1100" dirty="0"/>
          </a:p>
        </p:txBody>
      </p:sp>
      <p:sp>
        <p:nvSpPr>
          <p:cNvPr id="20" name="TextBox 140"/>
          <p:cNvSpPr txBox="1"/>
          <p:nvPr/>
        </p:nvSpPr>
        <p:spPr>
          <a:xfrm>
            <a:off x="1028700" y="53222"/>
            <a:ext cx="2294154" cy="254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RMI- Remote Methode Invocation</a:t>
            </a:r>
          </a:p>
        </p:txBody>
      </p:sp>
      <p:sp>
        <p:nvSpPr>
          <p:cNvPr id="21" name="Oval 141"/>
          <p:cNvSpPr/>
          <p:nvPr/>
        </p:nvSpPr>
        <p:spPr>
          <a:xfrm>
            <a:off x="6648450" y="3309938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ea typeface="+mn-ea"/>
                <a:cs typeface="+mn-cs"/>
              </a:rPr>
              <a:t>toLower()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  <a:p>
            <a:pPr algn="ctr"/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Oval 142"/>
          <p:cNvSpPr/>
          <p:nvPr/>
        </p:nvSpPr>
        <p:spPr>
          <a:xfrm>
            <a:off x="1190625" y="3252788"/>
            <a:ext cx="123825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23" name="TextBox 146"/>
          <p:cNvSpPr txBox="1"/>
          <p:nvPr/>
        </p:nvSpPr>
        <p:spPr>
          <a:xfrm>
            <a:off x="3373761" y="4211290"/>
            <a:ext cx="103586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OO-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4" name="TextBox 150"/>
          <p:cNvSpPr txBox="1"/>
          <p:nvPr/>
        </p:nvSpPr>
        <p:spPr>
          <a:xfrm>
            <a:off x="5244894" y="4182317"/>
            <a:ext cx="114807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TCP/IP Socket </a:t>
            </a:r>
            <a:endParaRPr lang="en-US" sz="1100" dirty="0" smtClean="0"/>
          </a:p>
          <a:p>
            <a:pPr algn="ctr"/>
            <a:r>
              <a:rPr lang="en-US" sz="1100" dirty="0" smtClean="0"/>
              <a:t>communication</a:t>
            </a:r>
            <a:endParaRPr lang="en-US" sz="1100" dirty="0"/>
          </a:p>
        </p:txBody>
      </p:sp>
      <p:cxnSp>
        <p:nvCxnSpPr>
          <p:cNvPr id="25" name="Straight Arrow Connector 153"/>
          <p:cNvCxnSpPr/>
          <p:nvPr/>
        </p:nvCxnSpPr>
        <p:spPr>
          <a:xfrm>
            <a:off x="5276850" y="3983595"/>
            <a:ext cx="0" cy="752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own Arrow 164"/>
          <p:cNvSpPr/>
          <p:nvPr/>
        </p:nvSpPr>
        <p:spPr>
          <a:xfrm>
            <a:off x="6962775" y="2652713"/>
            <a:ext cx="523875" cy="62865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7" name="Up Arrow 165"/>
          <p:cNvSpPr/>
          <p:nvPr/>
        </p:nvSpPr>
        <p:spPr>
          <a:xfrm>
            <a:off x="1581150" y="2681288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8" name="Up Arrow 166"/>
          <p:cNvSpPr/>
          <p:nvPr/>
        </p:nvSpPr>
        <p:spPr>
          <a:xfrm>
            <a:off x="2973006" y="4052120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9" name="Oval 111"/>
          <p:cNvSpPr/>
          <p:nvPr/>
        </p:nvSpPr>
        <p:spPr>
          <a:xfrm>
            <a:off x="1925402" y="5025770"/>
            <a:ext cx="997421" cy="91874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RMI-Proxy</a:t>
            </a:r>
          </a:p>
        </p:txBody>
      </p:sp>
      <p:sp>
        <p:nvSpPr>
          <p:cNvPr id="30" name="Oval 116"/>
          <p:cNvSpPr/>
          <p:nvPr/>
        </p:nvSpPr>
        <p:spPr>
          <a:xfrm>
            <a:off x="6238875" y="5142548"/>
            <a:ext cx="997421" cy="91874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 -</a:t>
            </a:r>
            <a:r>
              <a:rPr lang="en-US" sz="11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Stub</a:t>
            </a:r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1" name="Gefaltete Ecke 30"/>
          <p:cNvSpPr/>
          <p:nvPr/>
        </p:nvSpPr>
        <p:spPr>
          <a:xfrm>
            <a:off x="3648075" y="5152073"/>
            <a:ext cx="1415694" cy="825309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CH" sz="1100">
                <a:solidFill>
                  <a:srgbClr val="FF0000"/>
                </a:solidFill>
              </a:rPr>
              <a:t>Service-Vertrag</a:t>
            </a:r>
          </a:p>
          <a:p>
            <a:pPr algn="ctr"/>
            <a:endParaRPr lang="de-CH" sz="1100">
              <a:solidFill>
                <a:srgbClr val="FF0000"/>
              </a:solidFill>
            </a:endParaRPr>
          </a:p>
          <a:p>
            <a:pPr algn="ctr"/>
            <a:r>
              <a:rPr lang="de-CH" sz="1100">
                <a:solidFill>
                  <a:srgbClr val="FF0000"/>
                </a:solidFill>
              </a:rPr>
              <a:t>Java-Interface</a:t>
            </a:r>
          </a:p>
        </p:txBody>
      </p:sp>
      <p:sp>
        <p:nvSpPr>
          <p:cNvPr id="32" name="Nach unten gekrümmter Pfeil 31"/>
          <p:cNvSpPr/>
          <p:nvPr/>
        </p:nvSpPr>
        <p:spPr>
          <a:xfrm>
            <a:off x="5029200" y="4752023"/>
            <a:ext cx="1895475" cy="333375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3" name="Nach unten gekrümmter Pfeil 32"/>
          <p:cNvSpPr/>
          <p:nvPr/>
        </p:nvSpPr>
        <p:spPr>
          <a:xfrm rot="10800000">
            <a:off x="2402205" y="6030278"/>
            <a:ext cx="1895475" cy="333375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4" name="Textfeld 144"/>
          <p:cNvSpPr txBox="1"/>
          <p:nvPr/>
        </p:nvSpPr>
        <p:spPr>
          <a:xfrm>
            <a:off x="5162550" y="4847273"/>
            <a:ext cx="1643527" cy="25455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100" dirty="0"/>
              <a:t>Aus Vertrag generieren</a:t>
            </a:r>
          </a:p>
        </p:txBody>
      </p:sp>
      <p:sp>
        <p:nvSpPr>
          <p:cNvPr id="35" name="Textfeld 145"/>
          <p:cNvSpPr txBox="1"/>
          <p:nvPr/>
        </p:nvSpPr>
        <p:spPr>
          <a:xfrm>
            <a:off x="2573655" y="5992178"/>
            <a:ext cx="1643527" cy="25455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100" dirty="0"/>
              <a:t>Aus Vertrag generieren</a:t>
            </a:r>
          </a:p>
        </p:txBody>
      </p:sp>
      <p:sp>
        <p:nvSpPr>
          <p:cNvPr id="36" name="Textfeld 35"/>
          <p:cNvSpPr txBox="1"/>
          <p:nvPr/>
        </p:nvSpPr>
        <p:spPr>
          <a:xfrm>
            <a:off x="3678930" y="6359751"/>
            <a:ext cx="357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Framework RMI (Ableitung nötig)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42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43390"/>
            <a:ext cx="7086600" cy="6688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/>
              <a:t>Au</a:t>
            </a:r>
          </a:p>
        </p:txBody>
      </p:sp>
      <p:sp>
        <p:nvSpPr>
          <p:cNvPr id="4" name="TextBox 124"/>
          <p:cNvSpPr txBox="1"/>
          <p:nvPr/>
        </p:nvSpPr>
        <p:spPr>
          <a:xfrm>
            <a:off x="1562100" y="1214438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125"/>
          <p:cNvSpPr txBox="1"/>
          <p:nvPr/>
        </p:nvSpPr>
        <p:spPr>
          <a:xfrm>
            <a:off x="6461195" y="1113726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Server</a:t>
            </a:r>
          </a:p>
        </p:txBody>
      </p:sp>
      <p:sp>
        <p:nvSpPr>
          <p:cNvPr id="19" name="TextBox 139"/>
          <p:cNvSpPr txBox="1"/>
          <p:nvPr/>
        </p:nvSpPr>
        <p:spPr>
          <a:xfrm>
            <a:off x="2968701" y="2886861"/>
            <a:ext cx="1127232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HTTP-Request</a:t>
            </a:r>
            <a:endParaRPr lang="en-US" sz="1100" dirty="0"/>
          </a:p>
        </p:txBody>
      </p:sp>
      <p:sp>
        <p:nvSpPr>
          <p:cNvPr id="20" name="TextBox 140"/>
          <p:cNvSpPr txBox="1"/>
          <p:nvPr/>
        </p:nvSpPr>
        <p:spPr>
          <a:xfrm>
            <a:off x="1028700" y="45602"/>
            <a:ext cx="1947969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EJB – Enterprise Java Bean</a:t>
            </a:r>
            <a:endParaRPr lang="en-US" sz="1100" dirty="0"/>
          </a:p>
        </p:txBody>
      </p:sp>
      <p:sp>
        <p:nvSpPr>
          <p:cNvPr id="22" name="Oval 142"/>
          <p:cNvSpPr/>
          <p:nvPr/>
        </p:nvSpPr>
        <p:spPr>
          <a:xfrm>
            <a:off x="1162049" y="1553083"/>
            <a:ext cx="1411605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Java-Standalone-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TextBox 146"/>
          <p:cNvSpPr txBox="1"/>
          <p:nvPr/>
        </p:nvSpPr>
        <p:spPr>
          <a:xfrm>
            <a:off x="2987263" y="1341920"/>
            <a:ext cx="103586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OO-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6" name="Down Arrow 164"/>
          <p:cNvSpPr/>
          <p:nvPr/>
        </p:nvSpPr>
        <p:spPr>
          <a:xfrm rot="5400000">
            <a:off x="3417763" y="1774554"/>
            <a:ext cx="523875" cy="1540281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8" name="Up Arrow 166"/>
          <p:cNvSpPr/>
          <p:nvPr/>
        </p:nvSpPr>
        <p:spPr>
          <a:xfrm rot="5400000">
            <a:off x="3450019" y="1175485"/>
            <a:ext cx="476250" cy="1530643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31" name="Gefaltete Ecke 30"/>
          <p:cNvSpPr/>
          <p:nvPr/>
        </p:nvSpPr>
        <p:spPr>
          <a:xfrm>
            <a:off x="2968701" y="4084572"/>
            <a:ext cx="1415694" cy="825309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CH" sz="1100" dirty="0">
                <a:solidFill>
                  <a:srgbClr val="FF0000"/>
                </a:solidFill>
              </a:rPr>
              <a:t>Service-Vertrag</a:t>
            </a:r>
          </a:p>
          <a:p>
            <a:pPr algn="ctr"/>
            <a:endParaRPr lang="de-CH" sz="1100" dirty="0">
              <a:solidFill>
                <a:srgbClr val="FF0000"/>
              </a:solidFill>
            </a:endParaRPr>
          </a:p>
          <a:p>
            <a:pPr algn="ctr"/>
            <a:r>
              <a:rPr lang="de-CH" sz="1100" dirty="0">
                <a:solidFill>
                  <a:srgbClr val="FF0000"/>
                </a:solidFill>
              </a:rPr>
              <a:t>Java-Interface</a:t>
            </a:r>
          </a:p>
        </p:txBody>
      </p:sp>
      <p:sp>
        <p:nvSpPr>
          <p:cNvPr id="32" name="Nach unten gekrümmter Pfeil 31"/>
          <p:cNvSpPr/>
          <p:nvPr/>
        </p:nvSpPr>
        <p:spPr>
          <a:xfrm rot="18788645" flipV="1">
            <a:off x="4556985" y="4075846"/>
            <a:ext cx="1566018" cy="792302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3" name="Nach unten gekrümmter Pfeil 32"/>
          <p:cNvSpPr/>
          <p:nvPr/>
        </p:nvSpPr>
        <p:spPr>
          <a:xfrm rot="12698674">
            <a:off x="1324643" y="4257473"/>
            <a:ext cx="1365255" cy="833985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9" name="Oval 142"/>
          <p:cNvSpPr/>
          <p:nvPr/>
        </p:nvSpPr>
        <p:spPr>
          <a:xfrm>
            <a:off x="1162050" y="2791333"/>
            <a:ext cx="1321718" cy="119226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Web</a:t>
            </a: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  <a:endParaRPr lang="en-US" sz="11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uf Browser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5385537" y="2268944"/>
            <a:ext cx="2541880" cy="7280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Web-App</a:t>
            </a:r>
            <a:endParaRPr lang="de-CH" dirty="0"/>
          </a:p>
        </p:txBody>
      </p:sp>
      <p:sp>
        <p:nvSpPr>
          <p:cNvPr id="42" name="Legende mit Pfeil nach oben 41"/>
          <p:cNvSpPr/>
          <p:nvPr/>
        </p:nvSpPr>
        <p:spPr>
          <a:xfrm>
            <a:off x="5377903" y="2778172"/>
            <a:ext cx="723084" cy="713817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Servlet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3" name="TextBox 139"/>
          <p:cNvSpPr txBox="1"/>
          <p:nvPr/>
        </p:nvSpPr>
        <p:spPr>
          <a:xfrm>
            <a:off x="2853412" y="1032770"/>
            <a:ext cx="1303562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Port 80 </a:t>
            </a:r>
            <a:r>
              <a:rPr lang="en-US" sz="1100" dirty="0" err="1" smtClean="0"/>
              <a:t>resp</a:t>
            </a:r>
            <a:r>
              <a:rPr lang="en-US" sz="1100" dirty="0" smtClean="0"/>
              <a:t> 8080</a:t>
            </a:r>
            <a:endParaRPr lang="en-US" sz="1100" dirty="0"/>
          </a:p>
        </p:txBody>
      </p:sp>
      <p:cxnSp>
        <p:nvCxnSpPr>
          <p:cNvPr id="44" name="Straight Arrow Connector 138"/>
          <p:cNvCxnSpPr/>
          <p:nvPr/>
        </p:nvCxnSpPr>
        <p:spPr>
          <a:xfrm flipV="1">
            <a:off x="2669476" y="3148471"/>
            <a:ext cx="1853174" cy="84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138"/>
          <p:cNvCxnSpPr/>
          <p:nvPr/>
        </p:nvCxnSpPr>
        <p:spPr>
          <a:xfrm flipH="1" flipV="1">
            <a:off x="2643762" y="3444286"/>
            <a:ext cx="1878888" cy="35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39"/>
          <p:cNvSpPr txBox="1"/>
          <p:nvPr/>
        </p:nvSpPr>
        <p:spPr>
          <a:xfrm>
            <a:off x="3002238" y="3447828"/>
            <a:ext cx="1237839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HTTP-Response</a:t>
            </a:r>
            <a:endParaRPr lang="en-US" sz="1100" dirty="0"/>
          </a:p>
        </p:txBody>
      </p:sp>
      <p:sp>
        <p:nvSpPr>
          <p:cNvPr id="24" name="Rechteck 23"/>
          <p:cNvSpPr/>
          <p:nvPr/>
        </p:nvSpPr>
        <p:spPr>
          <a:xfrm>
            <a:off x="5385536" y="1702681"/>
            <a:ext cx="2537439" cy="5662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err="1" smtClean="0"/>
              <a:t>Application</a:t>
            </a:r>
            <a:r>
              <a:rPr lang="de-CH" dirty="0" smtClean="0"/>
              <a:t>-Server</a:t>
            </a:r>
            <a:endParaRPr lang="de-CH" dirty="0"/>
          </a:p>
        </p:txBody>
      </p:sp>
      <p:sp>
        <p:nvSpPr>
          <p:cNvPr id="34" name="Legende mit Pfeil nach oben 33"/>
          <p:cNvSpPr/>
          <p:nvPr/>
        </p:nvSpPr>
        <p:spPr>
          <a:xfrm>
            <a:off x="6148134" y="2778172"/>
            <a:ext cx="723084" cy="713817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JSP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Legende mit Pfeil nach oben 34"/>
          <p:cNvSpPr/>
          <p:nvPr/>
        </p:nvSpPr>
        <p:spPr>
          <a:xfrm>
            <a:off x="7434745" y="2790246"/>
            <a:ext cx="492672" cy="693033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EJB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6" name="Legende mit Pfeil nach oben 35"/>
          <p:cNvSpPr/>
          <p:nvPr/>
        </p:nvSpPr>
        <p:spPr>
          <a:xfrm>
            <a:off x="6903050" y="2790246"/>
            <a:ext cx="492672" cy="693033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EJB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3019366" y="1802970"/>
            <a:ext cx="13227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100" dirty="0" err="1" smtClean="0"/>
              <a:t>Serialized</a:t>
            </a:r>
            <a:r>
              <a:rPr lang="de-CH" sz="1100" dirty="0" smtClean="0"/>
              <a:t> Objects</a:t>
            </a:r>
            <a:endParaRPr lang="de-CH" sz="1100" dirty="0"/>
          </a:p>
        </p:txBody>
      </p:sp>
      <p:sp>
        <p:nvSpPr>
          <p:cNvPr id="37" name="Textfeld 36"/>
          <p:cNvSpPr txBox="1"/>
          <p:nvPr/>
        </p:nvSpPr>
        <p:spPr>
          <a:xfrm>
            <a:off x="3075965" y="2415423"/>
            <a:ext cx="13227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100" dirty="0" err="1" smtClean="0"/>
              <a:t>Serialized</a:t>
            </a:r>
            <a:r>
              <a:rPr lang="de-CH" sz="1100" dirty="0" smtClean="0"/>
              <a:t> Objects</a:t>
            </a:r>
            <a:endParaRPr lang="de-CH" sz="1100" dirty="0"/>
          </a:p>
        </p:txBody>
      </p:sp>
      <p:sp>
        <p:nvSpPr>
          <p:cNvPr id="27" name="Textfeld 26"/>
          <p:cNvSpPr txBox="1"/>
          <p:nvPr/>
        </p:nvSpPr>
        <p:spPr>
          <a:xfrm>
            <a:off x="2909560" y="5708510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Framework EJB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23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315270"/>
            <a:ext cx="7086600" cy="51299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4" name="TextBox 124"/>
          <p:cNvSpPr txBox="1"/>
          <p:nvPr/>
        </p:nvSpPr>
        <p:spPr>
          <a:xfrm>
            <a:off x="1562100" y="1214438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125"/>
          <p:cNvSpPr txBox="1"/>
          <p:nvPr/>
        </p:nvSpPr>
        <p:spPr>
          <a:xfrm>
            <a:off x="6461195" y="1113726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Server</a:t>
            </a:r>
          </a:p>
        </p:txBody>
      </p:sp>
      <p:sp>
        <p:nvSpPr>
          <p:cNvPr id="20" name="TextBox 140"/>
          <p:cNvSpPr txBox="1"/>
          <p:nvPr/>
        </p:nvSpPr>
        <p:spPr>
          <a:xfrm>
            <a:off x="1028700" y="315270"/>
            <a:ext cx="1031051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Web-Service</a:t>
            </a:r>
            <a:endParaRPr lang="en-US" sz="1100" dirty="0"/>
          </a:p>
        </p:txBody>
      </p:sp>
      <p:sp>
        <p:nvSpPr>
          <p:cNvPr id="22" name="Oval 142"/>
          <p:cNvSpPr/>
          <p:nvPr/>
        </p:nvSpPr>
        <p:spPr>
          <a:xfrm>
            <a:off x="1162049" y="1553082"/>
            <a:ext cx="1411605" cy="129985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Standalone-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TextBox 146"/>
          <p:cNvSpPr txBox="1"/>
          <p:nvPr/>
        </p:nvSpPr>
        <p:spPr>
          <a:xfrm>
            <a:off x="3413980" y="1341920"/>
            <a:ext cx="103586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OO-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6" name="Down Arrow 164"/>
          <p:cNvSpPr/>
          <p:nvPr/>
        </p:nvSpPr>
        <p:spPr>
          <a:xfrm rot="5400000">
            <a:off x="3707442" y="1484874"/>
            <a:ext cx="523875" cy="211964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8" name="Up Arrow 166"/>
          <p:cNvSpPr/>
          <p:nvPr/>
        </p:nvSpPr>
        <p:spPr>
          <a:xfrm rot="5400000">
            <a:off x="3737886" y="887618"/>
            <a:ext cx="476250" cy="2106377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41" name="Rechteck 40"/>
          <p:cNvSpPr/>
          <p:nvPr/>
        </p:nvSpPr>
        <p:spPr>
          <a:xfrm>
            <a:off x="5843523" y="1670234"/>
            <a:ext cx="1724701" cy="741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Server</a:t>
            </a:r>
            <a:endParaRPr lang="de-CH" dirty="0"/>
          </a:p>
        </p:txBody>
      </p:sp>
      <p:sp>
        <p:nvSpPr>
          <p:cNvPr id="42" name="Legende mit Pfeil nach oben 41"/>
          <p:cNvSpPr/>
          <p:nvPr/>
        </p:nvSpPr>
        <p:spPr>
          <a:xfrm>
            <a:off x="5843523" y="2258921"/>
            <a:ext cx="835477" cy="550496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WS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3" name="TextBox 139"/>
          <p:cNvSpPr txBox="1"/>
          <p:nvPr/>
        </p:nvSpPr>
        <p:spPr>
          <a:xfrm>
            <a:off x="3484613" y="1015355"/>
            <a:ext cx="1067921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Port 80 / 8080</a:t>
            </a:r>
            <a:endParaRPr lang="en-US" sz="1100" dirty="0"/>
          </a:p>
        </p:txBody>
      </p:sp>
      <p:sp>
        <p:nvSpPr>
          <p:cNvPr id="3" name="Textfeld 2"/>
          <p:cNvSpPr txBox="1"/>
          <p:nvPr/>
        </p:nvSpPr>
        <p:spPr>
          <a:xfrm>
            <a:off x="3302711" y="1761583"/>
            <a:ext cx="1514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SOAP (XML)</a:t>
            </a:r>
            <a:endParaRPr lang="de-CH" dirty="0"/>
          </a:p>
        </p:txBody>
      </p:sp>
      <p:sp>
        <p:nvSpPr>
          <p:cNvPr id="24" name="Textfeld 23"/>
          <p:cNvSpPr txBox="1"/>
          <p:nvPr/>
        </p:nvSpPr>
        <p:spPr>
          <a:xfrm>
            <a:off x="3503742" y="2369250"/>
            <a:ext cx="1514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SOAP (XML)</a:t>
            </a:r>
            <a:endParaRPr lang="de-CH" dirty="0"/>
          </a:p>
        </p:txBody>
      </p:sp>
      <p:sp>
        <p:nvSpPr>
          <p:cNvPr id="25" name="TextBox 139"/>
          <p:cNvSpPr txBox="1"/>
          <p:nvPr/>
        </p:nvSpPr>
        <p:spPr>
          <a:xfrm rot="1329015">
            <a:off x="3697223" y="3204438"/>
            <a:ext cx="1127232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HTTP-Request</a:t>
            </a:r>
            <a:endParaRPr lang="en-US" sz="1100" dirty="0"/>
          </a:p>
        </p:txBody>
      </p:sp>
      <p:cxnSp>
        <p:nvCxnSpPr>
          <p:cNvPr id="27" name="Straight Arrow Connector 138"/>
          <p:cNvCxnSpPr>
            <a:stCxn id="22" idx="5"/>
            <a:endCxn id="31" idx="1"/>
          </p:cNvCxnSpPr>
          <p:nvPr/>
        </p:nvCxnSpPr>
        <p:spPr>
          <a:xfrm>
            <a:off x="2366929" y="2662576"/>
            <a:ext cx="3309291" cy="135315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138"/>
          <p:cNvCxnSpPr>
            <a:stCxn id="31" idx="2"/>
          </p:cNvCxnSpPr>
          <p:nvPr/>
        </p:nvCxnSpPr>
        <p:spPr>
          <a:xfrm flipH="1" flipV="1">
            <a:off x="2117165" y="2817016"/>
            <a:ext cx="4615582" cy="17794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139"/>
          <p:cNvSpPr txBox="1"/>
          <p:nvPr/>
        </p:nvSpPr>
        <p:spPr>
          <a:xfrm rot="1256479">
            <a:off x="3399655" y="3568318"/>
            <a:ext cx="1237839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HTTP-Response</a:t>
            </a:r>
            <a:endParaRPr lang="en-US" sz="1100" dirty="0"/>
          </a:p>
        </p:txBody>
      </p:sp>
      <p:sp>
        <p:nvSpPr>
          <p:cNvPr id="21" name="Legende mit Pfeil nach oben 20"/>
          <p:cNvSpPr/>
          <p:nvPr/>
        </p:nvSpPr>
        <p:spPr>
          <a:xfrm>
            <a:off x="6732747" y="2258921"/>
            <a:ext cx="835477" cy="550496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WS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1" name="Gefaltete Ecke 30"/>
          <p:cNvSpPr/>
          <p:nvPr/>
        </p:nvSpPr>
        <p:spPr>
          <a:xfrm>
            <a:off x="5676220" y="3434975"/>
            <a:ext cx="2113053" cy="1161508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CH" sz="1100" dirty="0">
                <a:solidFill>
                  <a:srgbClr val="FFFF00"/>
                </a:solidFill>
              </a:rPr>
              <a:t>Service-Vertrag</a:t>
            </a:r>
          </a:p>
          <a:p>
            <a:pPr algn="ctr"/>
            <a:endParaRPr lang="de-CH" sz="1100" dirty="0">
              <a:solidFill>
                <a:srgbClr val="FFFF00"/>
              </a:solidFill>
            </a:endParaRPr>
          </a:p>
          <a:p>
            <a:pPr algn="ctr"/>
            <a:r>
              <a:rPr lang="de-CH" sz="1100" dirty="0" smtClean="0">
                <a:solidFill>
                  <a:srgbClr val="FFFF00"/>
                </a:solidFill>
              </a:rPr>
              <a:t>WSDL (XML)</a:t>
            </a:r>
          </a:p>
          <a:p>
            <a:pPr algn="ctr"/>
            <a:r>
              <a:rPr lang="de-CH" dirty="0" smtClean="0">
                <a:solidFill>
                  <a:srgbClr val="FFFF00"/>
                </a:solidFill>
              </a:rPr>
              <a:t>Web-Service Definition Language</a:t>
            </a:r>
            <a:endParaRPr lang="de-CH" sz="1100" dirty="0">
              <a:solidFill>
                <a:srgbClr val="FFFF00"/>
              </a:solidFill>
            </a:endParaRPr>
          </a:p>
        </p:txBody>
      </p:sp>
      <p:sp>
        <p:nvSpPr>
          <p:cNvPr id="32" name="Textfeld 31"/>
          <p:cNvSpPr txBox="1"/>
          <p:nvPr/>
        </p:nvSpPr>
        <p:spPr>
          <a:xfrm>
            <a:off x="2409509" y="4596388"/>
            <a:ext cx="4874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Framework Web-Service (Sprachunabhängig)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76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</Words>
  <Application>Microsoft Office PowerPoint</Application>
  <PresentationFormat>Bildschirmpräsentation (4:3)</PresentationFormat>
  <Paragraphs>138</Paragraphs>
  <Slides>7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0" baseType="lpstr">
      <vt:lpstr>Arial</vt:lpstr>
      <vt:lpstr>Courier New</vt:lpstr>
      <vt:lpstr>Default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Wer bin ich?</dc:title>
  <dc:creator>Walter Rothlin</dc:creator>
  <cp:lastModifiedBy>admin</cp:lastModifiedBy>
  <cp:revision>35</cp:revision>
  <cp:lastPrinted>2007-08-31T13:54:01Z</cp:lastPrinted>
  <dcterms:created xsi:type="dcterms:W3CDTF">2006-02-28T20:41:33Z</dcterms:created>
  <dcterms:modified xsi:type="dcterms:W3CDTF">2019-10-17T08:27:28Z</dcterms:modified>
</cp:coreProperties>
</file>

<file path=docProps/thumbnail.jpeg>
</file>